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</p:sldIdLst>
  <p:sldSz cx="18288000" cy="10287000"/>
  <p:notesSz cx="6858000" cy="9144000"/>
  <p:embeddedFontLst>
    <p:embeddedFont>
      <p:font typeface="Codec Pro Bold" panose="020B0604020202020204" charset="0"/>
      <p:regular r:id="rId12"/>
    </p:embeddedFont>
    <p:embeddedFont>
      <p:font typeface="Codec Pro Ultra-Bold" panose="020B0604020202020204" charset="0"/>
      <p:regular r:id="rId13"/>
    </p:embeddedFont>
    <p:embeddedFont>
      <p:font typeface="Open Sans" panose="020B0606030504020204" pitchFamily="34" charset="0"/>
      <p:regular r:id="rId14"/>
      <p:bold r:id="rId15"/>
      <p:italic r:id="rId16"/>
      <p:boldItalic r:id="rId17"/>
    </p:embeddedFont>
    <p:embeddedFont>
      <p:font typeface="Open Sans Bold" panose="020B0806030504020204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4807"/>
    <a:srgbClr val="3F3F85"/>
    <a:srgbClr val="8EAD4E"/>
    <a:srgbClr val="4E3906"/>
    <a:srgbClr val="606C7E"/>
    <a:srgbClr val="2437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22AD5F91-221D-1183-0F9D-DCDB96740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F7C1C164-B8E3-B227-4584-E50AADB62E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72550"/>
            <a:ext cx="18288000" cy="131445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299273" y="2948825"/>
            <a:ext cx="9689453" cy="520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93"/>
              </a:lnSpc>
            </a:pPr>
            <a:r>
              <a:rPr lang="en-US" sz="14014" b="1" spc="-532" dirty="0">
                <a:solidFill>
                  <a:srgbClr val="3F3F85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TÍTULO DO TRABALHO</a:t>
            </a:r>
          </a:p>
          <a:p>
            <a:pPr algn="ctr">
              <a:lnSpc>
                <a:spcPts val="12893"/>
              </a:lnSpc>
            </a:pPr>
            <a:endParaRPr lang="en-US" sz="14014" b="1" spc="-532" dirty="0">
              <a:solidFill>
                <a:srgbClr val="3F3F85"/>
              </a:solidFill>
              <a:latin typeface="Codec Pro Ultra-Bold"/>
              <a:ea typeface="Codec Pro Ultra-Bold"/>
              <a:cs typeface="Codec Pro Ultra-Bold"/>
              <a:sym typeface="Codec Pro Ultra-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967177" y="6887371"/>
            <a:ext cx="6046578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90"/>
              </a:lnSpc>
            </a:pPr>
            <a:r>
              <a:rPr lang="en-US" sz="3000" b="1" spc="-123" dirty="0">
                <a:solidFill>
                  <a:srgbClr val="606C7E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Nome do </a:t>
            </a:r>
            <a:r>
              <a:rPr lang="en-US" sz="3000" b="1" spc="-123" dirty="0" err="1">
                <a:solidFill>
                  <a:srgbClr val="606C7E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autor</a:t>
            </a:r>
            <a:r>
              <a:rPr lang="en-US" sz="3000" b="1" spc="-123" dirty="0">
                <a:solidFill>
                  <a:srgbClr val="606C7E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(a) , </a:t>
            </a:r>
            <a:r>
              <a:rPr lang="en-US" sz="3000" b="1" spc="-123" dirty="0" err="1">
                <a:solidFill>
                  <a:srgbClr val="606C7E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coautor</a:t>
            </a:r>
            <a:r>
              <a:rPr lang="en-US" sz="3000" b="1" spc="-123" dirty="0">
                <a:solidFill>
                  <a:srgbClr val="606C7E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 (a) e sigla da </a:t>
            </a:r>
            <a:r>
              <a:rPr lang="en-US" sz="3000" b="1" spc="-123" dirty="0" err="1">
                <a:solidFill>
                  <a:srgbClr val="606C7E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instituição</a:t>
            </a:r>
            <a:r>
              <a:rPr lang="en-US" sz="3000" b="1" spc="-123" dirty="0">
                <a:solidFill>
                  <a:srgbClr val="606C7E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 de </a:t>
            </a:r>
            <a:r>
              <a:rPr lang="en-US" sz="3000" b="1" spc="-123" dirty="0" err="1">
                <a:solidFill>
                  <a:srgbClr val="606C7E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vínculo</a:t>
            </a:r>
            <a:endParaRPr lang="en-US" sz="3000" b="1" spc="-123" dirty="0">
              <a:solidFill>
                <a:srgbClr val="606C7E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  <a:p>
            <a:pPr marL="0" lvl="0" indent="0" algn="ctr">
              <a:lnSpc>
                <a:spcPts val="3090"/>
              </a:lnSpc>
            </a:pPr>
            <a:endParaRPr lang="en-US" sz="3000" b="1" spc="-123" dirty="0">
              <a:solidFill>
                <a:srgbClr val="606C7E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EE5BDEAD-424F-1A9F-8836-EB8900F85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75" y="-221027"/>
            <a:ext cx="4992219" cy="2164127"/>
          </a:xfrm>
          <a:prstGeom prst="rect">
            <a:avLst/>
          </a:prstGeom>
        </p:spPr>
      </p:pic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EE837061-154D-A28C-3439-A3C45EADF0F8}"/>
              </a:ext>
            </a:extLst>
          </p:cNvPr>
          <p:cNvCxnSpPr>
            <a:cxnSpLocks/>
          </p:cNvCxnSpPr>
          <p:nvPr/>
        </p:nvCxnSpPr>
        <p:spPr>
          <a:xfrm>
            <a:off x="6134100" y="1485900"/>
            <a:ext cx="10896600" cy="0"/>
          </a:xfrm>
          <a:prstGeom prst="line">
            <a:avLst/>
          </a:prstGeom>
          <a:ln>
            <a:solidFill>
              <a:srgbClr val="8EAD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C5C8DD0-80A8-25E7-CF6C-E0FDC1FF9764}"/>
              </a:ext>
            </a:extLst>
          </p:cNvPr>
          <p:cNvSpPr txBox="1"/>
          <p:nvPr/>
        </p:nvSpPr>
        <p:spPr>
          <a:xfrm>
            <a:off x="6134100" y="270510"/>
            <a:ext cx="10896601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300" b="1" dirty="0">
                <a:solidFill>
                  <a:srgbClr val="243752"/>
                </a:solidFill>
              </a:rPr>
              <a:t>Territorialidades, Travessias e Transculturação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52F2ADB2-BED0-84BE-CCF9-7B8553543AF3}"/>
              </a:ext>
            </a:extLst>
          </p:cNvPr>
          <p:cNvSpPr txBox="1"/>
          <p:nvPr/>
        </p:nvSpPr>
        <p:spPr>
          <a:xfrm>
            <a:off x="6134100" y="802398"/>
            <a:ext cx="10896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606C7E"/>
                </a:solidFill>
              </a:rPr>
              <a:t>O palimpsesto Linguístico e Literário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2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F72803C2-5CD6-2B64-CF3A-59265647D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80EABFD-381D-D0CF-AD93-5C3A34CD0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72550"/>
            <a:ext cx="18288000" cy="131445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4F873199-6FB9-31D2-D93B-92ED2EA682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351" y="0"/>
            <a:ext cx="3230649" cy="140048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675603"/>
            <a:ext cx="1646661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>
                <a:solidFill>
                  <a:srgbClr val="3F3F8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REFERÊNCIAS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58806" y="2500464"/>
            <a:ext cx="16466611" cy="2420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Este slide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consiste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principais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referências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seu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estudo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devendo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ser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organizado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conforme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orientações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 ABNT.</a:t>
            </a:r>
          </a:p>
          <a:p>
            <a:pPr algn="just">
              <a:lnSpc>
                <a:spcPts val="4759"/>
              </a:lnSpc>
            </a:pP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just">
              <a:lnSpc>
                <a:spcPts val="4759"/>
              </a:lnSpc>
            </a:pPr>
            <a:endParaRPr lang="en-US" sz="3399" b="1" dirty="0">
              <a:solidFill>
                <a:srgbClr val="98480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2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C8E43D54-417A-00EB-FB6E-7AF71940D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1678026"/>
            <a:ext cx="16466611" cy="1692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 dirty="0">
                <a:solidFill>
                  <a:srgbClr val="3F3F8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ORIENTAÇÕES GERAIS – APÓS LEITURA, APAGUE ESTE SLIDE, BEM COMO AS ORIENTAÇÕES CONTIDAS NOS DEMAIS</a:t>
            </a:r>
          </a:p>
          <a:p>
            <a:pPr algn="ctr">
              <a:lnSpc>
                <a:spcPts val="4480"/>
              </a:lnSpc>
            </a:pPr>
            <a:endParaRPr lang="en-US" sz="3200" b="1" dirty="0">
              <a:solidFill>
                <a:srgbClr val="3F3F85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19878" y="3062132"/>
            <a:ext cx="16466611" cy="6524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•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Organizamos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um tutorial para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realizar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produção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cada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slide. Se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necessário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adapte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layaut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ultrapasse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10 slides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organização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sua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apresentação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;</a:t>
            </a:r>
          </a:p>
          <a:p>
            <a:pPr algn="just">
              <a:lnSpc>
                <a:spcPts val="3640"/>
              </a:lnSpc>
            </a:pP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• Independente do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tipo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estudo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(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relatório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experiência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projeto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relatório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pesquisa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)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este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template se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aplica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;</a:t>
            </a:r>
          </a:p>
          <a:p>
            <a:pPr algn="just">
              <a:lnSpc>
                <a:spcPts val="3640"/>
              </a:lnSpc>
            </a:pP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•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Gerencie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 tempo de forma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eficiente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para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apresentação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Lembre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você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tem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10 a 15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minutos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para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realizar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sua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apresentação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O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cumprimento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desse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tempo é fundamental para a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adequada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realização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dos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simpósio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temáticos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just">
              <a:lnSpc>
                <a:spcPts val="3640"/>
              </a:lnSpc>
            </a:pP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• Evite imagens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não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pertencem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seu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trabalho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priorizando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elementos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gráficos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figuras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;</a:t>
            </a:r>
          </a:p>
          <a:p>
            <a:pPr algn="just">
              <a:lnSpc>
                <a:spcPts val="3640"/>
              </a:lnSpc>
            </a:pP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•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Esteja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preparado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para responder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perguntas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ouvir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as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contribuições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dos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avaliadores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colegas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final da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apresentação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Em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comunicações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orais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eventos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esse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momento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é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importante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para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você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amadurecer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seu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estudo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; </a:t>
            </a:r>
          </a:p>
          <a:p>
            <a:pPr algn="just">
              <a:lnSpc>
                <a:spcPts val="3640"/>
              </a:lnSpc>
            </a:pP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•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Esteja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sala de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apresentação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pelo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menos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5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minutos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antes do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proposto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no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cronograma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das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apresentações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das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comunicações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600" b="1" dirty="0" err="1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orais</a:t>
            </a:r>
            <a:r>
              <a:rPr lang="en-US" sz="2600" b="1" dirty="0">
                <a:solidFill>
                  <a:srgbClr val="4E3906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ctr">
              <a:lnSpc>
                <a:spcPts val="4759"/>
              </a:lnSpc>
            </a:pPr>
            <a:endParaRPr lang="en-US" sz="2600" b="1" dirty="0">
              <a:solidFill>
                <a:srgbClr val="4E3906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414F4C0-4BF1-6D95-00D2-45E43BE60C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351" y="8886514"/>
            <a:ext cx="3230649" cy="140048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A22D1E4-F51A-D347-9D57-16E71B84E2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5716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2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AB9C0001-4AA0-7457-A1F2-559CBE62DD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5A3C32C-F5B5-301F-D149-B6B0056D09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72550"/>
            <a:ext cx="18288000" cy="131445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803854" y="514504"/>
            <a:ext cx="1646661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>
                <a:solidFill>
                  <a:srgbClr val="3F3F8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INTRODUÇÃO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58806" y="2190746"/>
            <a:ext cx="16466611" cy="2420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dirty="0">
                <a:solidFill>
                  <a:srgbClr val="984807"/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Este slide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consiste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uma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breve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contextualização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tema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Aqui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você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inclui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dados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fatos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relevantes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justifiquem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pesquisa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bem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contexto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insere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devendo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apresentar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problema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abordado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just">
              <a:lnSpc>
                <a:spcPts val="4759"/>
              </a:lnSpc>
            </a:pPr>
            <a:endParaRPr lang="en-US" sz="3399" b="1" dirty="0">
              <a:solidFill>
                <a:srgbClr val="98480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6A0936F9-D2D0-EF50-27A2-3D6D0BAFDA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351" y="0"/>
            <a:ext cx="3230649" cy="140048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2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FC83F3C0-F0D4-569F-C45B-9B9C0989A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B57307D-8FD4-F05E-6A51-C46182BCDB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351" y="0"/>
            <a:ext cx="3230649" cy="140048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423574"/>
            <a:ext cx="1646661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>
                <a:solidFill>
                  <a:srgbClr val="8EAD4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OBJETIVOS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71688" y="2945712"/>
            <a:ext cx="15205617" cy="2420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•Este slide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consiste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apresentação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dos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objetivos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pesquisa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Normalmente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eles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dividem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geral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específicos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just">
              <a:lnSpc>
                <a:spcPts val="4759"/>
              </a:lnSpc>
            </a:pPr>
            <a:endParaRPr lang="en-US" sz="3399" b="1" dirty="0">
              <a:solidFill>
                <a:srgbClr val="98480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just">
              <a:lnSpc>
                <a:spcPts val="4759"/>
              </a:lnSpc>
            </a:pPr>
            <a:endParaRPr lang="en-US" sz="3399" b="1" dirty="0">
              <a:solidFill>
                <a:srgbClr val="98480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6374E25E-29DB-EE29-3B13-F1EC9EE4F7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52525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2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B986C0B1-6B82-5FF7-A172-470E0F524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ED5DB4AD-8368-DC29-A61E-A9C27DA10C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351" y="8886514"/>
            <a:ext cx="3230649" cy="140048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CD4C115-253E-FF06-36A4-5D320D3C1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57162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19878" y="2933700"/>
            <a:ext cx="1646661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Neste slide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descreva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principaisestudos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teorias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relacionadas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tema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0695" y="1720850"/>
            <a:ext cx="1646661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>
                <a:solidFill>
                  <a:srgbClr val="3F3F8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FUNDAMENTAÇÃO TEÓRICA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2D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C50649-6BFD-7895-0E26-CCCAD9D0A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63E843DD-D9DE-8715-0E29-C27AA959E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7A62FCB-2C96-0A60-A45B-B0B9C4EDD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72550"/>
            <a:ext cx="18288000" cy="131445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B7EAC2DA-BDAE-7F11-EF88-528E7BD98530}"/>
              </a:ext>
            </a:extLst>
          </p:cNvPr>
          <p:cNvSpPr txBox="1"/>
          <p:nvPr/>
        </p:nvSpPr>
        <p:spPr>
          <a:xfrm>
            <a:off x="803854" y="514504"/>
            <a:ext cx="1646661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>
                <a:solidFill>
                  <a:srgbClr val="3F3F8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INTRODUÇÃO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19871C0-C158-5A83-57C2-FF65692F073F}"/>
              </a:ext>
            </a:extLst>
          </p:cNvPr>
          <p:cNvSpPr txBox="1"/>
          <p:nvPr/>
        </p:nvSpPr>
        <p:spPr>
          <a:xfrm>
            <a:off x="758806" y="2190746"/>
            <a:ext cx="16466611" cy="2420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dirty="0">
                <a:solidFill>
                  <a:schemeClr val="accent6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•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Este slide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consiste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uma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breve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contextualização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tema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Aqui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você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inclui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dados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fatos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relevantes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justifiquem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pesquisa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bem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como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contexto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que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ela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se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insere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devendo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apresentar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o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problema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abordado</a:t>
            </a:r>
            <a:r>
              <a:rPr lang="en-US" sz="3399" b="1" dirty="0">
                <a:solidFill>
                  <a:schemeClr val="accent6">
                    <a:lumMod val="50000"/>
                  </a:scheme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just">
              <a:lnSpc>
                <a:spcPts val="4759"/>
              </a:lnSpc>
            </a:pPr>
            <a:endParaRPr lang="en-US" sz="3399" b="1" dirty="0">
              <a:solidFill>
                <a:schemeClr val="accent6">
                  <a:lumMod val="50000"/>
                </a:schemeClr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3C66CCDB-CCA4-4041-31ED-F4249CAE17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351" y="0"/>
            <a:ext cx="3230649" cy="140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39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2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114DECD5-F913-ED9A-5D24-823C3A1A6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EDF5873-AF33-21D9-C305-D066CA747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72550"/>
            <a:ext cx="18288000" cy="131445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F80FCA4-5871-3E41-4164-3C20B66B08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351" y="0"/>
            <a:ext cx="3230649" cy="140048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675603"/>
            <a:ext cx="1646661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>
                <a:solidFill>
                  <a:srgbClr val="3F3F8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METODOLOGIA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58806" y="2500464"/>
            <a:ext cx="16466611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• Este slide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consiste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descrição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dos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métodos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utilizados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pesquisa</a:t>
            </a:r>
            <a:endParaRPr lang="en-US" sz="3399" b="1" dirty="0">
              <a:solidFill>
                <a:srgbClr val="98480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just">
              <a:lnSpc>
                <a:spcPts val="4759"/>
              </a:lnSpc>
            </a:pPr>
            <a:endParaRPr lang="en-US" sz="3399" b="1" dirty="0">
              <a:solidFill>
                <a:srgbClr val="98480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2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F268EF81-397F-7FE1-9F75-339799F42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75A6DCD-C952-EA33-007C-B16EC36D89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351" y="0"/>
            <a:ext cx="3230649" cy="140048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33BC861-5E88-A26C-793C-F3AC27727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52525" cy="10287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10695" y="390554"/>
            <a:ext cx="1646661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>
                <a:solidFill>
                  <a:srgbClr val="8EAD4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RESULTADOS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22738" y="3539941"/>
            <a:ext cx="16466611" cy="1805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Este slide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consiste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apresentação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dos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resultados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obtidos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Se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houver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utilize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gráficos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tabelas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ou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figuras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para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ilustrar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ctr">
              <a:lnSpc>
                <a:spcPts val="4759"/>
              </a:lnSpc>
            </a:pP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2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C718F403-52CD-B2AF-8C7D-6E8452104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54DD1EE-BDA3-FA83-B046-A8C8245C9B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351" y="8886514"/>
            <a:ext cx="3230649" cy="140048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66184F29-FFCB-3C88-3B7F-608566F7D8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57162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803854" y="1544053"/>
            <a:ext cx="1646661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>
                <a:solidFill>
                  <a:srgbClr val="3F3F8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CONSIDERAÇÕES FINAIS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41191" y="3874865"/>
            <a:ext cx="15205617" cy="3036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Este slide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consiste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apresentação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das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principais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conclusões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da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pesquisa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das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limitações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do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estudo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 das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recomendações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para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futuras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399" b="1" dirty="0" err="1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pesquisas</a:t>
            </a: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just">
              <a:lnSpc>
                <a:spcPts val="4759"/>
              </a:lnSpc>
            </a:pPr>
            <a:r>
              <a:rPr lang="en-US" sz="3399" b="1" dirty="0">
                <a:solidFill>
                  <a:srgbClr val="984807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</a:t>
            </a:r>
          </a:p>
          <a:p>
            <a:pPr algn="just">
              <a:lnSpc>
                <a:spcPts val="4759"/>
              </a:lnSpc>
            </a:pPr>
            <a:endParaRPr lang="en-US" sz="3399" b="1" dirty="0">
              <a:solidFill>
                <a:srgbClr val="984807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404</Words>
  <Application>Microsoft Office PowerPoint</Application>
  <PresentationFormat>Personalizar</PresentationFormat>
  <Paragraphs>30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Open Sans</vt:lpstr>
      <vt:lpstr>Calibri</vt:lpstr>
      <vt:lpstr>Codec Pro Ultra-Bold</vt:lpstr>
      <vt:lpstr>Codec Pro Bold</vt:lpstr>
      <vt:lpstr>Open Sans Bold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Templete comunicação oral - AFROLIC  2026</dc:title>
  <dc:creator>JESUINO</dc:creator>
  <cp:lastModifiedBy>JESUINO</cp:lastModifiedBy>
  <cp:revision>3</cp:revision>
  <dcterms:created xsi:type="dcterms:W3CDTF">2006-08-16T00:00:00Z</dcterms:created>
  <dcterms:modified xsi:type="dcterms:W3CDTF">2026-08-12T22:28:40Z</dcterms:modified>
  <dc:identifier>DAHE9HR1CZI</dc:identifier>
</cp:coreProperties>
</file>